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2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75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6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03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61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03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4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41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2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80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B4C51D-FD75-475D-B497-32E9345D251E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65B2E5-7C2F-4C68-891D-55BA84113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6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oland.ihg.com/" TargetMode="External"/><Relationship Id="rId3" Type="http://schemas.openxmlformats.org/officeDocument/2006/relationships/image" Target="../media/image7.jpeg"/><Relationship Id="rId7" Type="http://schemas.openxmlformats.org/officeDocument/2006/relationships/hyperlink" Target="mailto:HIGDANSK@ihg.co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2.jpeg"/><Relationship Id="rId4" Type="http://schemas.openxmlformats.org/officeDocument/2006/relationships/image" Target="../media/image8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37E952-6C2D-AA26-E63B-B7BB36F32B4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500" y="49531"/>
            <a:ext cx="4130675" cy="25641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698CAA-DF67-A8F5-A503-64630078B0E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16400" y="49531"/>
            <a:ext cx="2578100" cy="25641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769AE2-331E-5486-0D7A-9857605D4884}"/>
              </a:ext>
            </a:extLst>
          </p:cNvPr>
          <p:cNvSpPr txBox="1"/>
          <p:nvPr/>
        </p:nvSpPr>
        <p:spPr>
          <a:xfrm>
            <a:off x="0" y="2749550"/>
            <a:ext cx="2305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  <a:t>Holiday Inn gdańsk – City Centre</a:t>
            </a:r>
            <a:endParaRPr lang="en-GB" sz="75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7C203DE-CB8C-6C90-91E9-22B6001576B4}"/>
              </a:ext>
            </a:extLst>
          </p:cNvPr>
          <p:cNvCxnSpPr>
            <a:cxnSpLocks/>
          </p:cNvCxnSpPr>
          <p:nvPr/>
        </p:nvCxnSpPr>
        <p:spPr>
          <a:xfrm>
            <a:off x="2200275" y="2805113"/>
            <a:ext cx="0" cy="6098710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97CCD8-4D16-9E5D-EE64-7869DCAA1E98}"/>
              </a:ext>
            </a:extLst>
          </p:cNvPr>
          <p:cNvCxnSpPr/>
          <p:nvPr/>
        </p:nvCxnSpPr>
        <p:spPr>
          <a:xfrm>
            <a:off x="106362" y="2962273"/>
            <a:ext cx="755650" cy="0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F43FEF3-5F79-1847-594D-AA78527DB0D4}"/>
              </a:ext>
            </a:extLst>
          </p:cNvPr>
          <p:cNvSpPr txBox="1"/>
          <p:nvPr/>
        </p:nvSpPr>
        <p:spPr>
          <a:xfrm>
            <a:off x="-1" y="3020557"/>
            <a:ext cx="2095498" cy="1609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57" dirty="0">
                <a:latin typeface="Montserrat" pitchFamily="2" charset="0"/>
              </a:rPr>
              <a:t>Holiday Inn®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 – City Centre is located in the heart of the Old Town, a unique urban concept at the mouth of the </a:t>
            </a:r>
            <a:r>
              <a:rPr lang="en-GB" sz="657" dirty="0" err="1">
                <a:latin typeface="Montserrat" pitchFamily="2" charset="0"/>
              </a:rPr>
              <a:t>Motława</a:t>
            </a:r>
            <a:r>
              <a:rPr lang="en-GB" sz="657" dirty="0">
                <a:latin typeface="Montserrat" pitchFamily="2" charset="0"/>
              </a:rPr>
              <a:t> River on the famous Granary Island.</a:t>
            </a:r>
          </a:p>
          <a:p>
            <a:pPr algn="just"/>
            <a:r>
              <a:rPr lang="en-GB" sz="657" dirty="0">
                <a:latin typeface="Montserrat" pitchFamily="2" charset="0"/>
              </a:rPr>
              <a:t>Wake up to a wonderful view of historic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 and discover what the best Baltic destinations in Europe have to offer.</a:t>
            </a:r>
          </a:p>
          <a:p>
            <a:pPr algn="just"/>
            <a:r>
              <a:rPr lang="en-GB" sz="657" dirty="0">
                <a:latin typeface="Montserrat" pitchFamily="2" charset="0"/>
              </a:rPr>
              <a:t>You will be captivated by the view of the calm waters of the </a:t>
            </a:r>
            <a:r>
              <a:rPr lang="en-GB" sz="657" dirty="0" err="1">
                <a:latin typeface="Montserrat" pitchFamily="2" charset="0"/>
              </a:rPr>
              <a:t>Motława</a:t>
            </a:r>
            <a:r>
              <a:rPr lang="en-GB" sz="657" dirty="0">
                <a:latin typeface="Montserrat" pitchFamily="2" charset="0"/>
              </a:rPr>
              <a:t> River, the yacht marina, the famous medieval crane, a rotating pedestrian bridge or the historic part of the city at your fingertips. </a:t>
            </a:r>
            <a:endParaRPr lang="pl-PL" sz="657" dirty="0">
              <a:latin typeface="Montserrat" pitchFamily="2" charset="0"/>
            </a:endParaRPr>
          </a:p>
          <a:p>
            <a:pPr algn="just"/>
            <a:r>
              <a:rPr lang="en-GB" sz="657" dirty="0">
                <a:latin typeface="Montserrat" pitchFamily="2" charset="0"/>
              </a:rPr>
              <a:t>The walking spaces in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, such as beaches and parks, make every stay more attractive.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CD1714C-E071-E62F-3FB5-612FB6BE59D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69" y="4750055"/>
            <a:ext cx="1878808" cy="205814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5794A5E-1714-1AD3-E7B3-3BB60629951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69" y="6845678"/>
            <a:ext cx="1878808" cy="205814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C602443-6655-43AC-36ED-BF4CC35DDBBB}"/>
              </a:ext>
            </a:extLst>
          </p:cNvPr>
          <p:cNvSpPr txBox="1"/>
          <p:nvPr/>
        </p:nvSpPr>
        <p:spPr>
          <a:xfrm>
            <a:off x="2276475" y="2749550"/>
            <a:ext cx="2305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  <a:t>transportation</a:t>
            </a:r>
            <a:endParaRPr lang="en-GB" sz="75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CAD6ADD-BD6F-8F77-F53E-32019E13DB9A}"/>
              </a:ext>
            </a:extLst>
          </p:cNvPr>
          <p:cNvCxnSpPr/>
          <p:nvPr/>
        </p:nvCxnSpPr>
        <p:spPr>
          <a:xfrm>
            <a:off x="2382837" y="2962273"/>
            <a:ext cx="755650" cy="0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57819C9F-F544-8E15-F1F9-522A9E813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936719"/>
              </p:ext>
            </p:extLst>
          </p:nvPr>
        </p:nvGraphicFramePr>
        <p:xfrm>
          <a:off x="2305053" y="3020557"/>
          <a:ext cx="209549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142">
                  <a:extLst>
                    <a:ext uri="{9D8B030D-6E8A-4147-A177-3AD203B41FA5}">
                      <a16:colId xmlns:a16="http://schemas.microsoft.com/office/drawing/2014/main" val="514213090"/>
                    </a:ext>
                  </a:extLst>
                </a:gridCol>
                <a:gridCol w="737348">
                  <a:extLst>
                    <a:ext uri="{9D8B030D-6E8A-4147-A177-3AD203B41FA5}">
                      <a16:colId xmlns:a16="http://schemas.microsoft.com/office/drawing/2014/main" val="1872823614"/>
                    </a:ext>
                  </a:extLst>
                </a:gridCol>
                <a:gridCol w="461008">
                  <a:extLst>
                    <a:ext uri="{9D8B030D-6E8A-4147-A177-3AD203B41FA5}">
                      <a16:colId xmlns:a16="http://schemas.microsoft.com/office/drawing/2014/main" val="2711907572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FROM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DURATION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BY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211228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Lech Wałęsa Airport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25 min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Car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130546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Central Station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15 min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Walk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035031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9895E48D-9FFA-F2E1-D0E9-B4BC75B6F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06750"/>
              </p:ext>
            </p:extLst>
          </p:nvPr>
        </p:nvGraphicFramePr>
        <p:xfrm>
          <a:off x="4630423" y="3023278"/>
          <a:ext cx="2095498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587">
                  <a:extLst>
                    <a:ext uri="{9D8B030D-6E8A-4147-A177-3AD203B41FA5}">
                      <a16:colId xmlns:a16="http://schemas.microsoft.com/office/drawing/2014/main" val="514213090"/>
                    </a:ext>
                  </a:extLst>
                </a:gridCol>
                <a:gridCol w="723903">
                  <a:extLst>
                    <a:ext uri="{9D8B030D-6E8A-4147-A177-3AD203B41FA5}">
                      <a16:colId xmlns:a16="http://schemas.microsoft.com/office/drawing/2014/main" val="1872823614"/>
                    </a:ext>
                  </a:extLst>
                </a:gridCol>
                <a:gridCol w="461008">
                  <a:extLst>
                    <a:ext uri="{9D8B030D-6E8A-4147-A177-3AD203B41FA5}">
                      <a16:colId xmlns:a16="http://schemas.microsoft.com/office/drawing/2014/main" val="2711907572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FROM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DURATION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BY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211228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Forum Gdańsk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10 min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Walk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130546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Polsat Plus Arena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15 min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Car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035031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100cznia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10 min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Car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679989"/>
                  </a:ext>
                </a:extLst>
              </a:tr>
            </a:tbl>
          </a:graphicData>
        </a:graphic>
      </p:graphicFrame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C889619-2412-93AC-02DA-007D2AD3B68E}"/>
              </a:ext>
            </a:extLst>
          </p:cNvPr>
          <p:cNvCxnSpPr>
            <a:cxnSpLocks/>
          </p:cNvCxnSpPr>
          <p:nvPr/>
        </p:nvCxnSpPr>
        <p:spPr>
          <a:xfrm>
            <a:off x="4521201" y="3078956"/>
            <a:ext cx="0" cy="676275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6D16931-FFA8-417A-960B-0A72EFE746CA}"/>
              </a:ext>
            </a:extLst>
          </p:cNvPr>
          <p:cNvSpPr txBox="1"/>
          <p:nvPr/>
        </p:nvSpPr>
        <p:spPr>
          <a:xfrm>
            <a:off x="2276475" y="3969429"/>
            <a:ext cx="4449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  <a:t>Accommodation</a:t>
            </a:r>
            <a:endParaRPr lang="en-GB" sz="75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9A3115E-BF17-9353-91FB-D9F727D4C853}"/>
              </a:ext>
            </a:extLst>
          </p:cNvPr>
          <p:cNvCxnSpPr/>
          <p:nvPr/>
        </p:nvCxnSpPr>
        <p:spPr>
          <a:xfrm>
            <a:off x="2382838" y="4182152"/>
            <a:ext cx="755650" cy="0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BA978F4-C0DF-CB0F-3848-651EC27E7FC1}"/>
              </a:ext>
            </a:extLst>
          </p:cNvPr>
          <p:cNvSpPr txBox="1"/>
          <p:nvPr/>
        </p:nvSpPr>
        <p:spPr>
          <a:xfrm>
            <a:off x="2276474" y="4240436"/>
            <a:ext cx="4449439" cy="59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57" dirty="0">
                <a:latin typeface="Montserrat" pitchFamily="2" charset="0"/>
              </a:rPr>
              <a:t>Modern nautical-style rooms, each with a maritime accent, perfectly matching the FLOW concept of our hotel.</a:t>
            </a:r>
            <a:r>
              <a:rPr lang="pl-PL" sz="657" dirty="0">
                <a:latin typeface="Montserrat" pitchFamily="2" charset="0"/>
              </a:rPr>
              <a:t> </a:t>
            </a:r>
            <a:r>
              <a:rPr lang="en-GB" sz="657" dirty="0">
                <a:latin typeface="Montserrat" pitchFamily="2" charset="0"/>
              </a:rPr>
              <a:t>Everyone will find something for themselves. From quiet standard rooms to suites.</a:t>
            </a:r>
            <a:r>
              <a:rPr lang="pl-PL" sz="657" dirty="0">
                <a:latin typeface="Montserrat" pitchFamily="2" charset="0"/>
              </a:rPr>
              <a:t> </a:t>
            </a:r>
            <a:br>
              <a:rPr lang="pl-PL" sz="657" dirty="0">
                <a:latin typeface="Montserrat" pitchFamily="2" charset="0"/>
              </a:rPr>
            </a:br>
            <a:r>
              <a:rPr lang="en-GB" sz="657" dirty="0">
                <a:latin typeface="Montserrat" pitchFamily="2" charset="0"/>
              </a:rPr>
              <a:t>Air-conditioned rooms overlooking the modern and historic part of the city as well as quiet rooms overlooking the hotel’s internal patio. There is a possibility of opening the window in each room.</a:t>
            </a:r>
          </a:p>
          <a:p>
            <a:pPr algn="just"/>
            <a:r>
              <a:rPr lang="en-GB" sz="657" dirty="0">
                <a:latin typeface="Montserrat" pitchFamily="2" charset="0"/>
              </a:rPr>
              <a:t>The rooms are equipped with wide comfortable beds with a set of four pillows.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59FA38C9-1A60-06A3-C607-66CF7993D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726576"/>
              </p:ext>
            </p:extLst>
          </p:nvPr>
        </p:nvGraphicFramePr>
        <p:xfrm>
          <a:off x="2305050" y="4848893"/>
          <a:ext cx="4420853" cy="57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270">
                  <a:extLst>
                    <a:ext uri="{9D8B030D-6E8A-4147-A177-3AD203B41FA5}">
                      <a16:colId xmlns:a16="http://schemas.microsoft.com/office/drawing/2014/main" val="514213090"/>
                    </a:ext>
                  </a:extLst>
                </a:gridCol>
                <a:gridCol w="1094504">
                  <a:extLst>
                    <a:ext uri="{9D8B030D-6E8A-4147-A177-3AD203B41FA5}">
                      <a16:colId xmlns:a16="http://schemas.microsoft.com/office/drawing/2014/main" val="1872823614"/>
                    </a:ext>
                  </a:extLst>
                </a:gridCol>
                <a:gridCol w="894316">
                  <a:extLst>
                    <a:ext uri="{9D8B030D-6E8A-4147-A177-3AD203B41FA5}">
                      <a16:colId xmlns:a16="http://schemas.microsoft.com/office/drawing/2014/main" val="2711907572"/>
                    </a:ext>
                  </a:extLst>
                </a:gridCol>
                <a:gridCol w="1033763">
                  <a:extLst>
                    <a:ext uri="{9D8B030D-6E8A-4147-A177-3AD203B41FA5}">
                      <a16:colId xmlns:a16="http://schemas.microsoft.com/office/drawing/2014/main" val="1407298045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ROOM TYPES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NUMBER OF ROOM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AREA (SQM)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FLOORS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211228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Standard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236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18 - 28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All Floor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130546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Apartments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4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32-34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650" dirty="0">
                          <a:solidFill>
                            <a:sysClr val="windowText" lastClr="000000"/>
                          </a:solidFill>
                          <a:latin typeface="Montserrat" pitchFamily="2" charset="0"/>
                        </a:rPr>
                        <a:t>All Floor</a:t>
                      </a:r>
                      <a:endParaRPr lang="en-GB" sz="650" dirty="0">
                        <a:solidFill>
                          <a:sysClr val="windowText" lastClr="000000"/>
                        </a:solidFill>
                        <a:latin typeface="Montserrat" pitchFamily="2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35031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E06AB763-74E1-6B2D-E23C-415611524DF6}"/>
              </a:ext>
            </a:extLst>
          </p:cNvPr>
          <p:cNvSpPr txBox="1"/>
          <p:nvPr/>
        </p:nvSpPr>
        <p:spPr>
          <a:xfrm>
            <a:off x="2267573" y="5541517"/>
            <a:ext cx="4449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  <a:t>Restaurant and bar</a:t>
            </a:r>
            <a:endParaRPr lang="en-GB" sz="75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9F91683-E735-EB73-902B-F9969F629EC4}"/>
              </a:ext>
            </a:extLst>
          </p:cNvPr>
          <p:cNvCxnSpPr/>
          <p:nvPr/>
        </p:nvCxnSpPr>
        <p:spPr>
          <a:xfrm>
            <a:off x="2373936" y="5754240"/>
            <a:ext cx="755650" cy="0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AB1D5E3-BE13-0057-3849-5152A360680B}"/>
              </a:ext>
            </a:extLst>
          </p:cNvPr>
          <p:cNvSpPr txBox="1"/>
          <p:nvPr/>
        </p:nvSpPr>
        <p:spPr>
          <a:xfrm>
            <a:off x="2267572" y="5812524"/>
            <a:ext cx="4449439" cy="69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57" dirty="0">
                <a:latin typeface="Montserrat" pitchFamily="2" charset="0"/>
              </a:rPr>
              <a:t>Holiday Inn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 – City Centre offers a wide selection of European cuisine. Dishes are prepared with fresh products from local suppliers.</a:t>
            </a:r>
            <a:r>
              <a:rPr lang="pl-PL" sz="657" dirty="0">
                <a:latin typeface="Montserrat" pitchFamily="2" charset="0"/>
              </a:rPr>
              <a:t> </a:t>
            </a:r>
            <a:r>
              <a:rPr lang="en-GB" sz="657" dirty="0">
                <a:latin typeface="Montserrat" pitchFamily="2" charset="0"/>
              </a:rPr>
              <a:t>The restaurant seats 140 people and has direct access to the </a:t>
            </a:r>
            <a:r>
              <a:rPr lang="en-GB" sz="657" dirty="0" err="1">
                <a:latin typeface="Montserrat" pitchFamily="2" charset="0"/>
              </a:rPr>
              <a:t>Motława</a:t>
            </a:r>
            <a:r>
              <a:rPr lang="en-GB" sz="657" dirty="0">
                <a:latin typeface="Montserrat" pitchFamily="2" charset="0"/>
              </a:rPr>
              <a:t> River or to a quiet hotel patio, where you can enjoy breakfast or lunch outdoors.</a:t>
            </a:r>
            <a:r>
              <a:rPr lang="pl-PL" sz="657" dirty="0">
                <a:latin typeface="Montserrat" pitchFamily="2" charset="0"/>
              </a:rPr>
              <a:t> </a:t>
            </a:r>
            <a:r>
              <a:rPr lang="en-GB" sz="657" dirty="0">
                <a:latin typeface="Montserrat" pitchFamily="2" charset="0"/>
              </a:rPr>
              <a:t>For those who want privacy, we have a private restaurant room where you can organize a meeting, business breakfast or private party.</a:t>
            </a:r>
            <a:r>
              <a:rPr lang="pl-PL" sz="657" dirty="0">
                <a:latin typeface="Montserrat" pitchFamily="2" charset="0"/>
              </a:rPr>
              <a:t> </a:t>
            </a:r>
            <a:r>
              <a:rPr lang="en-GB" sz="657" dirty="0">
                <a:latin typeface="Montserrat" pitchFamily="2" charset="0"/>
              </a:rPr>
              <a:t>The Open Lobby is the perfect place to enjoy a freshly prepared meal, afternoon tea or have a drink with friends.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58511E0-171D-8F86-DA20-543DC0944B51}"/>
              </a:ext>
            </a:extLst>
          </p:cNvPr>
          <p:cNvSpPr txBox="1"/>
          <p:nvPr/>
        </p:nvSpPr>
        <p:spPr>
          <a:xfrm>
            <a:off x="2267571" y="6459715"/>
            <a:ext cx="21329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  <a:t>Horizon Restaurant</a:t>
            </a:r>
            <a:endParaRPr lang="en-GB" sz="75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963D677-1246-3DF3-2859-3C19B38A26BE}"/>
              </a:ext>
            </a:extLst>
          </p:cNvPr>
          <p:cNvCxnSpPr/>
          <p:nvPr/>
        </p:nvCxnSpPr>
        <p:spPr>
          <a:xfrm>
            <a:off x="2373933" y="6672438"/>
            <a:ext cx="755650" cy="0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5BAA502-49DF-79D9-3B86-36565D36ED8A}"/>
              </a:ext>
            </a:extLst>
          </p:cNvPr>
          <p:cNvSpPr txBox="1"/>
          <p:nvPr/>
        </p:nvSpPr>
        <p:spPr>
          <a:xfrm>
            <a:off x="2267570" y="6730722"/>
            <a:ext cx="2132982" cy="2418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57" dirty="0">
                <a:latin typeface="Montserrat" pitchFamily="2" charset="0"/>
              </a:rPr>
              <a:t>The Horizon restaurant menu combines the local </a:t>
            </a:r>
            <a:r>
              <a:rPr lang="en-GB" sz="657" dirty="0" err="1">
                <a:latin typeface="Montserrat" pitchFamily="2" charset="0"/>
              </a:rPr>
              <a:t>flavors</a:t>
            </a:r>
            <a:r>
              <a:rPr lang="en-GB" sz="657" dirty="0">
                <a:latin typeface="Montserrat" pitchFamily="2" charset="0"/>
              </a:rPr>
              <a:t> of Pomerania with modern international culinary trends. Dishes are crafted from the highest-quality ingredients sourced from local suppliers. Special attention is given to carefully composed dishes inspired by traditional regional recipes, enhanced with the creative touches of our chef.</a:t>
            </a:r>
            <a:r>
              <a:rPr lang="pl-PL" sz="657" dirty="0">
                <a:latin typeface="Montserrat" pitchFamily="2" charset="0"/>
              </a:rPr>
              <a:t> T</a:t>
            </a:r>
            <a:r>
              <a:rPr lang="en-GB" sz="657" dirty="0">
                <a:latin typeface="Montserrat" pitchFamily="2" charset="0"/>
              </a:rPr>
              <a:t>he Horizon Restaurant at the Holiday Inn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 – City Centre is where culinary excellence meets unforgettable views of picturesque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. Situated right on the edge of Granary Island, the restaurant offers guests a unique dining experience in an elegant yet cozy setting.</a:t>
            </a:r>
            <a:endParaRPr lang="pl-PL" sz="657" dirty="0">
              <a:latin typeface="Montserrat" pitchFamily="2" charset="0"/>
            </a:endParaRPr>
          </a:p>
          <a:p>
            <a:pPr algn="just"/>
            <a:endParaRPr lang="pl-PL" sz="657" dirty="0">
              <a:latin typeface="Montserrat" pitchFamily="2" charset="0"/>
            </a:endParaRPr>
          </a:p>
          <a:p>
            <a:r>
              <a:rPr lang="en-GB" sz="657" b="1" dirty="0">
                <a:solidFill>
                  <a:srgbClr val="1C4B34"/>
                </a:solidFill>
                <a:latin typeface="Montserrat" pitchFamily="2" charset="0"/>
              </a:rPr>
              <a:t>OPENING HOURS</a:t>
            </a:r>
            <a:endParaRPr lang="en-GB" sz="657" dirty="0">
              <a:solidFill>
                <a:srgbClr val="1C4B34"/>
              </a:solidFill>
              <a:latin typeface="Montserrat" pitchFamily="2" charset="0"/>
            </a:endParaRPr>
          </a:p>
          <a:p>
            <a:r>
              <a:rPr lang="en-GB" sz="657" b="1" dirty="0">
                <a:latin typeface="Montserrat" pitchFamily="2" charset="0"/>
              </a:rPr>
              <a:t>BREAKFAST</a:t>
            </a:r>
          </a:p>
          <a:p>
            <a:r>
              <a:rPr lang="en-GB" sz="657" dirty="0">
                <a:latin typeface="Montserrat" pitchFamily="2" charset="0"/>
              </a:rPr>
              <a:t>Monday – Friday</a:t>
            </a:r>
            <a:r>
              <a:rPr lang="pl-PL" sz="657" dirty="0">
                <a:latin typeface="Montserrat" pitchFamily="2" charset="0"/>
              </a:rPr>
              <a:t> </a:t>
            </a:r>
            <a:r>
              <a:rPr lang="en-GB" sz="657" dirty="0">
                <a:latin typeface="Montserrat" pitchFamily="2" charset="0"/>
              </a:rPr>
              <a:t>/ </a:t>
            </a:r>
            <a:r>
              <a:rPr lang="en-GB" sz="657" i="1" dirty="0">
                <a:latin typeface="Montserrat" pitchFamily="2" charset="0"/>
              </a:rPr>
              <a:t>6:30AM – 10:30AM</a:t>
            </a:r>
          </a:p>
          <a:p>
            <a:r>
              <a:rPr lang="en-GB" sz="657" dirty="0">
                <a:latin typeface="Montserrat" pitchFamily="2" charset="0"/>
              </a:rPr>
              <a:t>Saturday– Sunday / </a:t>
            </a:r>
            <a:r>
              <a:rPr lang="en-GB" sz="657" i="1" dirty="0">
                <a:latin typeface="Montserrat" pitchFamily="2" charset="0"/>
              </a:rPr>
              <a:t>7:00AM – 11:00AM</a:t>
            </a:r>
          </a:p>
          <a:p>
            <a:endParaRPr lang="en-GB" sz="657" dirty="0">
              <a:latin typeface="Montserrat" pitchFamily="2" charset="0"/>
            </a:endParaRPr>
          </a:p>
          <a:p>
            <a:r>
              <a:rPr lang="pl-PL" sz="657" b="1" dirty="0">
                <a:latin typeface="Montserrat" pitchFamily="2" charset="0"/>
              </a:rPr>
              <a:t>LUNCH AND DINNER</a:t>
            </a:r>
            <a:endParaRPr lang="en-GB" sz="657" b="1" dirty="0">
              <a:latin typeface="Montserrat" pitchFamily="2" charset="0"/>
            </a:endParaRPr>
          </a:p>
          <a:p>
            <a:r>
              <a:rPr lang="en-GB" sz="657" dirty="0">
                <a:latin typeface="Montserrat" pitchFamily="2" charset="0"/>
              </a:rPr>
              <a:t>Monday, Sunday / 2:00</a:t>
            </a:r>
            <a:r>
              <a:rPr lang="pl-PL" sz="657" i="1" dirty="0">
                <a:latin typeface="Montserrat" pitchFamily="2" charset="0"/>
              </a:rPr>
              <a:t>P</a:t>
            </a:r>
            <a:r>
              <a:rPr lang="en-GB" sz="657" i="1" dirty="0">
                <a:latin typeface="Montserrat" pitchFamily="2" charset="0"/>
              </a:rPr>
              <a:t>M</a:t>
            </a:r>
            <a:r>
              <a:rPr lang="en-GB" sz="657" dirty="0">
                <a:latin typeface="Montserrat" pitchFamily="2" charset="0"/>
              </a:rPr>
              <a:t> – 10:00</a:t>
            </a:r>
            <a:r>
              <a:rPr lang="pl-PL" sz="657" i="1" dirty="0">
                <a:latin typeface="Montserrat" pitchFamily="2" charset="0"/>
              </a:rPr>
              <a:t>P</a:t>
            </a:r>
            <a:r>
              <a:rPr lang="en-GB" sz="657" i="1" dirty="0">
                <a:latin typeface="Montserrat" pitchFamily="2" charset="0"/>
              </a:rPr>
              <a:t>M</a:t>
            </a:r>
            <a:endParaRPr lang="en-GB" sz="657" dirty="0">
              <a:latin typeface="Montserrat" pitchFamily="2" charset="0"/>
            </a:endParaRPr>
          </a:p>
          <a:p>
            <a:r>
              <a:rPr lang="en-GB" sz="657" dirty="0">
                <a:latin typeface="Montserrat" pitchFamily="2" charset="0"/>
              </a:rPr>
              <a:t>Tuesday – Saturday / 2:00</a:t>
            </a:r>
            <a:r>
              <a:rPr lang="pl-PL" sz="657" i="1" dirty="0">
                <a:latin typeface="Montserrat" pitchFamily="2" charset="0"/>
              </a:rPr>
              <a:t>P</a:t>
            </a:r>
            <a:r>
              <a:rPr lang="en-GB" sz="657" i="1" dirty="0">
                <a:latin typeface="Montserrat" pitchFamily="2" charset="0"/>
              </a:rPr>
              <a:t>M</a:t>
            </a:r>
            <a:r>
              <a:rPr lang="en-GB" sz="657" dirty="0">
                <a:latin typeface="Montserrat" pitchFamily="2" charset="0"/>
              </a:rPr>
              <a:t> – 11:00</a:t>
            </a:r>
            <a:r>
              <a:rPr lang="pl-PL" sz="657" i="1" dirty="0">
                <a:latin typeface="Montserrat" pitchFamily="2" charset="0"/>
              </a:rPr>
              <a:t>P</a:t>
            </a:r>
            <a:r>
              <a:rPr lang="en-GB" sz="657" i="1" dirty="0">
                <a:latin typeface="Montserrat" pitchFamily="2" charset="0"/>
              </a:rPr>
              <a:t>M</a:t>
            </a:r>
            <a:endParaRPr lang="en-GB" sz="657" dirty="0">
              <a:latin typeface="Montserrat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6134BB1-ABA4-EE0A-7BCD-D771D35FDECC}"/>
              </a:ext>
            </a:extLst>
          </p:cNvPr>
          <p:cNvSpPr txBox="1"/>
          <p:nvPr/>
        </p:nvSpPr>
        <p:spPr>
          <a:xfrm>
            <a:off x="4584031" y="6459715"/>
            <a:ext cx="21329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  <a:t>Sky Bar</a:t>
            </a:r>
            <a:endParaRPr lang="en-GB" sz="75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E4A6B28-A2AC-1645-EE98-D4C47EC78980}"/>
              </a:ext>
            </a:extLst>
          </p:cNvPr>
          <p:cNvCxnSpPr/>
          <p:nvPr/>
        </p:nvCxnSpPr>
        <p:spPr>
          <a:xfrm>
            <a:off x="4690393" y="6672438"/>
            <a:ext cx="755650" cy="0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63E4FAD-92CF-F0A9-FEBF-D719D6B6F59A}"/>
              </a:ext>
            </a:extLst>
          </p:cNvPr>
          <p:cNvSpPr txBox="1"/>
          <p:nvPr/>
        </p:nvSpPr>
        <p:spPr>
          <a:xfrm>
            <a:off x="4584030" y="6730722"/>
            <a:ext cx="2132982" cy="1406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57" dirty="0">
                <a:latin typeface="Montserrat" pitchFamily="2" charset="0"/>
              </a:rPr>
              <a:t>SKY Bar Holiday Inn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 – City </a:t>
            </a:r>
            <a:r>
              <a:rPr lang="en-GB" sz="657" dirty="0" err="1">
                <a:latin typeface="Montserrat" pitchFamily="2" charset="0"/>
              </a:rPr>
              <a:t>Center</a:t>
            </a:r>
            <a:r>
              <a:rPr lang="en-GB" sz="657" dirty="0">
                <a:latin typeface="Montserrat" pitchFamily="2" charset="0"/>
              </a:rPr>
              <a:t> is a unique place with a view of the Old Town, the </a:t>
            </a:r>
            <a:r>
              <a:rPr lang="en-GB" sz="657" dirty="0" err="1">
                <a:latin typeface="Montserrat" pitchFamily="2" charset="0"/>
              </a:rPr>
              <a:t>Motława</a:t>
            </a:r>
            <a:r>
              <a:rPr lang="en-GB" sz="657" dirty="0">
                <a:latin typeface="Montserrat" pitchFamily="2" charset="0"/>
              </a:rPr>
              <a:t> River and the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 yacht marina.</a:t>
            </a:r>
          </a:p>
          <a:p>
            <a:pPr algn="just"/>
            <a:r>
              <a:rPr lang="en-GB" sz="657" dirty="0">
                <a:latin typeface="Montserrat" pitchFamily="2" charset="0"/>
              </a:rPr>
              <a:t>Our bartenders are masters in preparing delicious cocktails, from classic to non-standard ones with surprising </a:t>
            </a:r>
            <a:r>
              <a:rPr lang="en-GB" sz="657" dirty="0" err="1">
                <a:latin typeface="Montserrat" pitchFamily="2" charset="0"/>
              </a:rPr>
              <a:t>flavors</a:t>
            </a:r>
            <a:r>
              <a:rPr lang="en-GB" sz="657" dirty="0">
                <a:latin typeface="Montserrat" pitchFamily="2" charset="0"/>
              </a:rPr>
              <a:t>.</a:t>
            </a:r>
          </a:p>
          <a:p>
            <a:pPr algn="just"/>
            <a:r>
              <a:rPr lang="en-GB" sz="657" dirty="0">
                <a:latin typeface="Montserrat" pitchFamily="2" charset="0"/>
              </a:rPr>
              <a:t>The menu by Piotr Domański fits perfectly with the rich alcohol menu..</a:t>
            </a:r>
            <a:endParaRPr lang="pl-PL" sz="657" dirty="0">
              <a:latin typeface="Montserrat" pitchFamily="2" charset="0"/>
            </a:endParaRPr>
          </a:p>
          <a:p>
            <a:pPr algn="just"/>
            <a:endParaRPr lang="pl-PL" sz="657" dirty="0">
              <a:latin typeface="Montserrat" pitchFamily="2" charset="0"/>
            </a:endParaRPr>
          </a:p>
          <a:p>
            <a:r>
              <a:rPr lang="en-GB" sz="657" b="1" dirty="0">
                <a:solidFill>
                  <a:srgbClr val="1C4B34"/>
                </a:solidFill>
                <a:latin typeface="Montserrat" pitchFamily="2" charset="0"/>
              </a:rPr>
              <a:t>OPENING HOURS</a:t>
            </a:r>
            <a:endParaRPr lang="en-GB" sz="657" dirty="0">
              <a:solidFill>
                <a:srgbClr val="1C4B34"/>
              </a:solidFill>
              <a:latin typeface="Montserrat" pitchFamily="2" charset="0"/>
            </a:endParaRPr>
          </a:p>
          <a:p>
            <a:endParaRPr lang="pl-PL" sz="657" dirty="0">
              <a:latin typeface="Montserrat" pitchFamily="2" charset="0"/>
            </a:endParaRPr>
          </a:p>
          <a:p>
            <a:r>
              <a:rPr lang="en-GB" sz="657" dirty="0">
                <a:latin typeface="Montserrat" pitchFamily="2" charset="0"/>
              </a:rPr>
              <a:t>Monday</a:t>
            </a:r>
            <a:r>
              <a:rPr lang="pl-PL" sz="657" dirty="0">
                <a:latin typeface="Montserrat" pitchFamily="2" charset="0"/>
              </a:rPr>
              <a:t> </a:t>
            </a:r>
            <a:r>
              <a:rPr lang="en-GB" sz="657" dirty="0">
                <a:latin typeface="Montserrat" pitchFamily="2" charset="0"/>
              </a:rPr>
              <a:t>–</a:t>
            </a:r>
            <a:r>
              <a:rPr lang="pl-PL" sz="657" dirty="0">
                <a:latin typeface="Montserrat" pitchFamily="2" charset="0"/>
              </a:rPr>
              <a:t> </a:t>
            </a:r>
            <a:r>
              <a:rPr lang="en-GB" sz="657" dirty="0">
                <a:latin typeface="Montserrat" pitchFamily="2" charset="0"/>
              </a:rPr>
              <a:t>Sunday</a:t>
            </a:r>
            <a:br>
              <a:rPr lang="pl-PL" sz="657" dirty="0">
                <a:latin typeface="Montserrat" pitchFamily="2" charset="0"/>
              </a:rPr>
            </a:br>
            <a:r>
              <a:rPr lang="pl-PL" sz="657" i="1" dirty="0">
                <a:latin typeface="Montserrat" pitchFamily="2" charset="0"/>
              </a:rPr>
              <a:t>6</a:t>
            </a:r>
            <a:r>
              <a:rPr lang="en-GB" sz="657" i="1" dirty="0">
                <a:latin typeface="Montserrat" pitchFamily="2" charset="0"/>
              </a:rPr>
              <a:t>:00</a:t>
            </a:r>
            <a:r>
              <a:rPr lang="pl-PL" sz="657" i="1" dirty="0">
                <a:latin typeface="Montserrat" pitchFamily="2" charset="0"/>
              </a:rPr>
              <a:t>P</a:t>
            </a:r>
            <a:r>
              <a:rPr lang="en-GB" sz="657" i="1" dirty="0">
                <a:latin typeface="Montserrat" pitchFamily="2" charset="0"/>
              </a:rPr>
              <a:t>M – 11:00</a:t>
            </a:r>
            <a:r>
              <a:rPr lang="pl-PL" sz="657" i="1" dirty="0">
                <a:latin typeface="Montserrat" pitchFamily="2" charset="0"/>
              </a:rPr>
              <a:t>P</a:t>
            </a:r>
            <a:r>
              <a:rPr lang="en-GB" sz="657" i="1" dirty="0">
                <a:latin typeface="Montserrat" pitchFamily="2" charset="0"/>
              </a:rPr>
              <a:t>M</a:t>
            </a:r>
            <a:endParaRPr lang="en-GB" sz="657" dirty="0">
              <a:latin typeface="Montserrat" pitchFamily="2" charset="0"/>
            </a:endParaRPr>
          </a:p>
        </p:txBody>
      </p:sp>
      <p:pic>
        <p:nvPicPr>
          <p:cNvPr id="3" name="Picture 2" descr="A black background with green text&#10;&#10;AI-generated content may be incorrect.">
            <a:extLst>
              <a:ext uri="{FF2B5EF4-FFF2-40B4-BE49-F238E27FC236}">
                <a16:creationId xmlns:a16="http://schemas.microsoft.com/office/drawing/2014/main" id="{0C725B5F-593F-9309-41FD-C901A598DFD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5258" y="9039589"/>
            <a:ext cx="1335088" cy="94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5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2F956-85EF-642E-FBC0-8A1C08695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87FBD58-EC77-C86A-E56B-A019789201DB}"/>
              </a:ext>
            </a:extLst>
          </p:cNvPr>
          <p:cNvCxnSpPr>
            <a:cxnSpLocks/>
          </p:cNvCxnSpPr>
          <p:nvPr/>
        </p:nvCxnSpPr>
        <p:spPr>
          <a:xfrm>
            <a:off x="2200275" y="158750"/>
            <a:ext cx="0" cy="8812209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AC6CA8D7-F338-C2E1-8440-3EA1DF1CB56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69" y="158751"/>
            <a:ext cx="1878808" cy="170338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3FB0E81-688C-4E5D-709B-D3F39CB5430F}"/>
              </a:ext>
            </a:extLst>
          </p:cNvPr>
          <p:cNvSpPr txBox="1"/>
          <p:nvPr/>
        </p:nvSpPr>
        <p:spPr>
          <a:xfrm>
            <a:off x="2276475" y="158750"/>
            <a:ext cx="4449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  <a:t>CONFERENCE CENTER AND MEETING SPACES</a:t>
            </a:r>
            <a:endParaRPr lang="en-GB" sz="75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20AB1D3-0900-FB13-C125-722F7B61690A}"/>
              </a:ext>
            </a:extLst>
          </p:cNvPr>
          <p:cNvCxnSpPr/>
          <p:nvPr/>
        </p:nvCxnSpPr>
        <p:spPr>
          <a:xfrm>
            <a:off x="2382838" y="371473"/>
            <a:ext cx="755650" cy="0"/>
          </a:xfrm>
          <a:prstGeom prst="line">
            <a:avLst/>
          </a:prstGeom>
          <a:ln>
            <a:solidFill>
              <a:srgbClr val="1C4B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AF83FF6-F2C4-4709-0FDA-79D4599A0CCC}"/>
              </a:ext>
            </a:extLst>
          </p:cNvPr>
          <p:cNvSpPr txBox="1"/>
          <p:nvPr/>
        </p:nvSpPr>
        <p:spPr>
          <a:xfrm>
            <a:off x="2276474" y="429757"/>
            <a:ext cx="4449439" cy="496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657" dirty="0">
                <a:latin typeface="Montserrat" pitchFamily="2" charset="0"/>
              </a:rPr>
              <a:t>The conference rooms at the hotel located on Granary Island in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 offer a unique combination of modernity, historical surroundings, and picturesque views of the </a:t>
            </a:r>
            <a:r>
              <a:rPr lang="en-GB" sz="657" dirty="0" err="1">
                <a:latin typeface="Montserrat" pitchFamily="2" charset="0"/>
              </a:rPr>
              <a:t>Motława</a:t>
            </a:r>
            <a:r>
              <a:rPr lang="en-GB" sz="657" dirty="0">
                <a:latin typeface="Montserrat" pitchFamily="2" charset="0"/>
              </a:rPr>
              <a:t> River and the Old Town. Granary Island, one of the most prestigious and rapidly developing areas in </a:t>
            </a:r>
            <a:r>
              <a:rPr lang="en-GB" sz="657" dirty="0" err="1">
                <a:latin typeface="Montserrat" pitchFamily="2" charset="0"/>
              </a:rPr>
              <a:t>Gdańsk</a:t>
            </a:r>
            <a:r>
              <a:rPr lang="en-GB" sz="657" dirty="0">
                <a:latin typeface="Montserrat" pitchFamily="2" charset="0"/>
              </a:rPr>
              <a:t>, provides a unique atmosphere, perfect for organizing business events, conferences, and training sessions.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36E224-2E96-4200-FBA5-1A9B597AE64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69" y="1935956"/>
            <a:ext cx="1878808" cy="17033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D977FA-44D4-9DC8-CE9B-D1F09272519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69" y="3713161"/>
            <a:ext cx="1878808" cy="17033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66D0ED-471A-553A-3616-380B9FD76ED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69" y="5490366"/>
            <a:ext cx="1878808" cy="17033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DC68F6-BE55-E2D5-5596-262E30334C9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58" y="7267571"/>
            <a:ext cx="1878808" cy="170338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816CDA7-E959-5312-7633-27CB057E651D}"/>
              </a:ext>
            </a:extLst>
          </p:cNvPr>
          <p:cNvSpPr txBox="1"/>
          <p:nvPr/>
        </p:nvSpPr>
        <p:spPr>
          <a:xfrm>
            <a:off x="1059035" y="9199244"/>
            <a:ext cx="47399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  <a:t>Holiday Inn GDAŃSK – City Centre</a:t>
            </a:r>
            <a:br>
              <a:rPr lang="pl-PL" sz="750" b="1" cap="all" dirty="0">
                <a:solidFill>
                  <a:srgbClr val="1C4B34"/>
                </a:solidFill>
                <a:latin typeface="Montserrat" pitchFamily="2" charset="0"/>
              </a:rPr>
            </a:br>
            <a:r>
              <a:rPr lang="pl-PL" sz="750" cap="all" dirty="0">
                <a:latin typeface="Montserrat" pitchFamily="2" charset="0"/>
              </a:rPr>
              <a:t>ul. Chmielna 1 | 80-750 Gdańsk, Polska</a:t>
            </a:r>
            <a:br>
              <a:rPr lang="pl-PL" sz="750" cap="all" dirty="0">
                <a:latin typeface="Montserrat" pitchFamily="2" charset="0"/>
              </a:rPr>
            </a:br>
            <a:r>
              <a:rPr lang="fr-FR" sz="750" b="1" cap="all" dirty="0">
                <a:latin typeface="Montserrat" pitchFamily="2" charset="0"/>
              </a:rPr>
              <a:t>p:</a:t>
            </a:r>
            <a:r>
              <a:rPr lang="fr-FR" sz="750" cap="all" dirty="0">
                <a:latin typeface="Montserrat" pitchFamily="2" charset="0"/>
              </a:rPr>
              <a:t> +48 58 733 40 00</a:t>
            </a:r>
            <a:r>
              <a:rPr lang="pl-PL" sz="750" cap="all" dirty="0">
                <a:latin typeface="Montserrat" pitchFamily="2" charset="0"/>
              </a:rPr>
              <a:t>   |   </a:t>
            </a:r>
            <a:r>
              <a:rPr lang="fr-FR" sz="750" b="1" cap="all" dirty="0">
                <a:latin typeface="Montserrat" pitchFamily="2" charset="0"/>
              </a:rPr>
              <a:t>e:</a:t>
            </a:r>
            <a:r>
              <a:rPr lang="fr-FR" sz="750" cap="all" dirty="0">
                <a:latin typeface="Montserrat" pitchFamily="2" charset="0"/>
              </a:rPr>
              <a:t> </a:t>
            </a:r>
            <a:r>
              <a:rPr lang="fr-FR" sz="750" cap="all" dirty="0">
                <a:latin typeface="Montserrat" pitchFamily="2" charset="0"/>
                <a:hlinkClick r:id="rId7"/>
              </a:rPr>
              <a:t>HI</a:t>
            </a:r>
            <a:r>
              <a:rPr lang="pl-PL" sz="750" cap="all" dirty="0">
                <a:latin typeface="Montserrat" pitchFamily="2" charset="0"/>
                <a:hlinkClick r:id="rId7"/>
              </a:rPr>
              <a:t>GDANSK</a:t>
            </a:r>
            <a:r>
              <a:rPr lang="fr-FR" sz="750" cap="all" dirty="0">
                <a:latin typeface="Montserrat" pitchFamily="2" charset="0"/>
                <a:hlinkClick r:id="rId7"/>
              </a:rPr>
              <a:t>@ihg.com</a:t>
            </a:r>
            <a:endParaRPr lang="pl-PL" sz="750" cap="all" dirty="0">
              <a:latin typeface="Montserrat" pitchFamily="2" charset="0"/>
            </a:endParaRPr>
          </a:p>
          <a:p>
            <a:pPr algn="ctr"/>
            <a:r>
              <a:rPr lang="pl-PL" sz="750" cap="all" dirty="0">
                <a:latin typeface="Montserrat" pitchFamily="2" charset="0"/>
                <a:hlinkClick r:id="rId8"/>
              </a:rPr>
              <a:t>www.Poland.ihg.com</a:t>
            </a:r>
            <a:endParaRPr lang="pl-PL" sz="750" b="1" cap="all" dirty="0">
              <a:latin typeface="Montserrat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C4A99B3-1044-26F5-8C80-F44B7983B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45084"/>
              </p:ext>
            </p:extLst>
          </p:nvPr>
        </p:nvGraphicFramePr>
        <p:xfrm>
          <a:off x="2305042" y="1224652"/>
          <a:ext cx="4411961" cy="500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58">
                  <a:extLst>
                    <a:ext uri="{9D8B030D-6E8A-4147-A177-3AD203B41FA5}">
                      <a16:colId xmlns:a16="http://schemas.microsoft.com/office/drawing/2014/main" val="368343756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93761274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4231951279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1353782869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776706273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2592818723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3594666506"/>
                    </a:ext>
                  </a:extLst>
                </a:gridCol>
                <a:gridCol w="520990">
                  <a:extLst>
                    <a:ext uri="{9D8B030D-6E8A-4147-A177-3AD203B41FA5}">
                      <a16:colId xmlns:a16="http://schemas.microsoft.com/office/drawing/2014/main" val="1292157340"/>
                    </a:ext>
                  </a:extLst>
                </a:gridCol>
              </a:tblGrid>
              <a:tr h="166883"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  <a:t>RIVER</a:t>
                      </a:r>
                      <a:b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</a:br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50m</a:t>
                      </a:r>
                      <a:r>
                        <a:rPr lang="pl-PL" sz="400" b="0" strike="noStrike" baseline="30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2</a:t>
                      </a:r>
                      <a:endParaRPr lang="en-GB" sz="400" b="0" strike="noStrike" baseline="30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SemiBold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24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22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21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40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21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538444"/>
                  </a:ext>
                </a:extLst>
              </a:tr>
              <a:tr h="166883"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  <a:t>FLOW</a:t>
                      </a:r>
                      <a:b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</a:br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35m</a:t>
                      </a:r>
                      <a:r>
                        <a:rPr lang="pl-PL" sz="400" b="0" strike="noStrike" baseline="30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2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ExtraBold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10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9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294676"/>
                  </a:ext>
                </a:extLst>
              </a:tr>
              <a:tr h="166883"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  <a:t>WAVE</a:t>
                      </a:r>
                      <a:b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</a:br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55m</a:t>
                      </a:r>
                      <a:r>
                        <a:rPr lang="pl-PL" sz="400" b="0" strike="noStrike" baseline="30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2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ExtraBold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24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30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21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50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21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1721" marR="41721" marT="20860" marB="208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3384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B41660-64A7-5A08-81AA-7E25F4569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654466"/>
              </p:ext>
            </p:extLst>
          </p:nvPr>
        </p:nvGraphicFramePr>
        <p:xfrm>
          <a:off x="2305042" y="1848135"/>
          <a:ext cx="4411960" cy="394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59">
                  <a:extLst>
                    <a:ext uri="{9D8B030D-6E8A-4147-A177-3AD203B41FA5}">
                      <a16:colId xmlns:a16="http://schemas.microsoft.com/office/drawing/2014/main" val="3683437567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3937612740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423195127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353782869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776706273"/>
                    </a:ext>
                  </a:extLst>
                </a:gridCol>
                <a:gridCol w="509587">
                  <a:extLst>
                    <a:ext uri="{9D8B030D-6E8A-4147-A177-3AD203B41FA5}">
                      <a16:colId xmlns:a16="http://schemas.microsoft.com/office/drawing/2014/main" val="402664061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592818723"/>
                    </a:ext>
                  </a:extLst>
                </a:gridCol>
                <a:gridCol w="525751">
                  <a:extLst>
                    <a:ext uri="{9D8B030D-6E8A-4147-A177-3AD203B41FA5}">
                      <a16:colId xmlns:a16="http://schemas.microsoft.com/office/drawing/2014/main" val="1292157340"/>
                    </a:ext>
                  </a:extLst>
                </a:gridCol>
              </a:tblGrid>
              <a:tr h="197135"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  <a:t>AMBER</a:t>
                      </a:r>
                      <a:b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</a:br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80m</a:t>
                      </a:r>
                      <a:r>
                        <a:rPr lang="pl-PL" sz="400" b="0" strike="noStrike" baseline="30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2</a:t>
                      </a:r>
                      <a:endParaRPr lang="en-GB" sz="400" b="0" strike="noStrike" baseline="30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SemiBold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35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30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35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40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75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40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538444"/>
                  </a:ext>
                </a:extLst>
              </a:tr>
              <a:tr h="197135"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  <a:t>FLAME</a:t>
                      </a:r>
                      <a:b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ExtraBold" pitchFamily="2" charset="0"/>
                        </a:rPr>
                      </a:br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55m</a:t>
                      </a:r>
                      <a:r>
                        <a:rPr lang="pl-PL" sz="400" b="0" strike="noStrike" baseline="30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SemiBold" pitchFamily="2" charset="0"/>
                        </a:rPr>
                        <a:t>2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ExtraBold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25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30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21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50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ontserrat Medium" pitchFamily="2" charset="0"/>
                        </a:rPr>
                        <a:t>21</a:t>
                      </a:r>
                      <a:endParaRPr lang="en-GB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29467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D44D74-A643-4BC9-FE58-68A6A10C5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585549"/>
              </p:ext>
            </p:extLst>
          </p:nvPr>
        </p:nvGraphicFramePr>
        <p:xfrm>
          <a:off x="2300286" y="940289"/>
          <a:ext cx="4411960" cy="194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59">
                  <a:extLst>
                    <a:ext uri="{9D8B030D-6E8A-4147-A177-3AD203B41FA5}">
                      <a16:colId xmlns:a16="http://schemas.microsoft.com/office/drawing/2014/main" val="811798092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3858865740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389217197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644508016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3985297351"/>
                    </a:ext>
                  </a:extLst>
                </a:gridCol>
                <a:gridCol w="509587">
                  <a:extLst>
                    <a:ext uri="{9D8B030D-6E8A-4147-A177-3AD203B41FA5}">
                      <a16:colId xmlns:a16="http://schemas.microsoft.com/office/drawing/2014/main" val="4235598093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309827557"/>
                    </a:ext>
                  </a:extLst>
                </a:gridCol>
                <a:gridCol w="525751">
                  <a:extLst>
                    <a:ext uri="{9D8B030D-6E8A-4147-A177-3AD203B41FA5}">
                      <a16:colId xmlns:a16="http://schemas.microsoft.com/office/drawing/2014/main" val="2735544913"/>
                    </a:ext>
                  </a:extLst>
                </a:gridCol>
              </a:tblGrid>
              <a:tr h="194222">
                <a:tc>
                  <a:txBody>
                    <a:bodyPr/>
                    <a:lstStyle/>
                    <a:p>
                      <a:pPr algn="ctr"/>
                      <a:endParaRPr lang="en-GB" sz="400" b="0" dirty="0"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rgbClr val="2162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latin typeface="Montserrat Medium" pitchFamily="2" charset="0"/>
                        </a:rPr>
                        <a:t>BOARD ROOM</a:t>
                      </a:r>
                      <a:endParaRPr lang="en-GB" sz="400" b="0" dirty="0"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rgbClr val="2162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latin typeface="Montserrat Medium" pitchFamily="2" charset="0"/>
                        </a:rPr>
                        <a:t>SQUARE</a:t>
                      </a:r>
                      <a:endParaRPr lang="en-GB" sz="400" b="0" dirty="0"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rgbClr val="2162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latin typeface="Montserrat Medium" pitchFamily="2" charset="0"/>
                        </a:rPr>
                        <a:t>U SHAPE</a:t>
                      </a:r>
                      <a:endParaRPr lang="en-GB" sz="400" b="0" dirty="0"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rgbClr val="2162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latin typeface="Montserrat Medium" pitchFamily="2" charset="0"/>
                        </a:rPr>
                        <a:t>SCHOOL STYLE</a:t>
                      </a:r>
                      <a:endParaRPr lang="en-GB" sz="400" b="0" dirty="0"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rgbClr val="2162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latin typeface="Montserrat Medium" pitchFamily="2" charset="0"/>
                        </a:rPr>
                        <a:t>BANQUET</a:t>
                      </a:r>
                      <a:endParaRPr lang="en-GB" sz="400" b="0" dirty="0"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rgbClr val="2162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latin typeface="Montserrat Medium" pitchFamily="2" charset="0"/>
                        </a:rPr>
                        <a:t>THEATRE STYLE</a:t>
                      </a:r>
                      <a:endParaRPr lang="en-GB" sz="400" b="0" dirty="0"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rgbClr val="21624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" b="0" dirty="0">
                          <a:latin typeface="Montserrat Medium" pitchFamily="2" charset="0"/>
                        </a:rPr>
                        <a:t>CABARET</a:t>
                      </a:r>
                      <a:endParaRPr lang="en-GB" sz="400" b="0" dirty="0">
                        <a:latin typeface="Montserrat Medium" pitchFamily="2" charset="0"/>
                      </a:endParaRPr>
                    </a:p>
                  </a:txBody>
                  <a:tcPr marL="44716" marR="44716" marT="22358" marB="22358" anchor="ctr">
                    <a:solidFill>
                      <a:srgbClr val="2162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3349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692E72E-84F2-E5F1-9070-BD80DFB78AB9}"/>
              </a:ext>
            </a:extLst>
          </p:cNvPr>
          <p:cNvSpPr txBox="1"/>
          <p:nvPr/>
        </p:nvSpPr>
        <p:spPr>
          <a:xfrm>
            <a:off x="2242136" y="1105855"/>
            <a:ext cx="4449441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" b="1" cap="all" dirty="0">
                <a:solidFill>
                  <a:srgbClr val="1C4B34"/>
                </a:solidFill>
                <a:latin typeface="Montserrat" pitchFamily="2" charset="0"/>
              </a:rPr>
              <a:t>Ground floor</a:t>
            </a:r>
            <a:endParaRPr lang="en-GB" sz="30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353E15-5466-F51F-F9E1-CB40C1C60BE5}"/>
              </a:ext>
            </a:extLst>
          </p:cNvPr>
          <p:cNvSpPr txBox="1"/>
          <p:nvPr/>
        </p:nvSpPr>
        <p:spPr>
          <a:xfrm>
            <a:off x="2242135" y="1715703"/>
            <a:ext cx="4449441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" b="1" cap="all" dirty="0">
                <a:solidFill>
                  <a:srgbClr val="1C4B34"/>
                </a:solidFill>
                <a:latin typeface="Montserrat" pitchFamily="2" charset="0"/>
              </a:rPr>
              <a:t>1st floor</a:t>
            </a:r>
            <a:endParaRPr lang="en-GB" sz="300" b="1" cap="all" dirty="0">
              <a:solidFill>
                <a:srgbClr val="1C4B34"/>
              </a:solidFill>
              <a:latin typeface="Montserrat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71310D3-4C30-E022-7087-31AB2A229C87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0286" y="2491057"/>
            <a:ext cx="3287710" cy="293933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FED4583-EABD-0467-97DF-689CCC4B778F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0286" y="5650066"/>
            <a:ext cx="3287710" cy="293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902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</TotalTime>
  <Words>753</Words>
  <Application>Microsoft Office PowerPoint</Application>
  <PresentationFormat>A4 Paper (210x297 mm)</PresentationFormat>
  <Paragraphs>111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Montserrat</vt:lpstr>
      <vt:lpstr>Montserrat ExtraBold</vt:lpstr>
      <vt:lpstr>Montserrat Medium</vt:lpstr>
      <vt:lpstr>Montserrat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Wisniewski, Hubert</dc:creator>
  <cp:lastModifiedBy>Wisniewski, Hubert</cp:lastModifiedBy>
  <cp:revision>16</cp:revision>
  <dcterms:created xsi:type="dcterms:W3CDTF">2025-02-19T10:45:04Z</dcterms:created>
  <dcterms:modified xsi:type="dcterms:W3CDTF">2025-03-12T13:25:52Z</dcterms:modified>
</cp:coreProperties>
</file>